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D3042-B0AF-BD12-D667-DF240D63A6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„</a:t>
            </a:r>
            <a:r>
              <a:rPr lang="en-US" dirty="0" err="1"/>
              <a:t>Povestind</a:t>
            </a:r>
            <a:r>
              <a:rPr lang="en-US" dirty="0"/>
              <a:t> </a:t>
            </a:r>
            <a:r>
              <a:rPr lang="en-US" dirty="0" err="1"/>
              <a:t>despre</a:t>
            </a:r>
            <a:r>
              <a:rPr lang="en-US" dirty="0"/>
              <a:t> </a:t>
            </a:r>
            <a:r>
              <a:rPr lang="en-US" dirty="0" err="1"/>
              <a:t>tradițiile</a:t>
            </a:r>
            <a:r>
              <a:rPr lang="en-US" dirty="0"/>
              <a:t> </a:t>
            </a:r>
            <a:r>
              <a:rPr lang="en-US" dirty="0" err="1"/>
              <a:t>românești</a:t>
            </a:r>
            <a:r>
              <a:rPr lang="en-US" dirty="0"/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B76670-0DCE-2565-226B-26C0F2C7BF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/>
              <a:t>Excursie </a:t>
            </a:r>
            <a:r>
              <a:rPr lang="en-US" sz="2800" dirty="0" err="1"/>
              <a:t>Bucure</a:t>
            </a:r>
            <a:r>
              <a:rPr lang="ro-RO" sz="2800" dirty="0"/>
              <a:t>ș</a:t>
            </a:r>
            <a:r>
              <a:rPr lang="en-US" sz="2800" dirty="0" err="1"/>
              <a:t>ti</a:t>
            </a:r>
            <a:r>
              <a:rPr lang="en-US" sz="2800" dirty="0"/>
              <a:t> </a:t>
            </a:r>
          </a:p>
          <a:p>
            <a:r>
              <a:rPr lang="en-US" sz="2800" dirty="0"/>
              <a:t>18 </a:t>
            </a:r>
            <a:r>
              <a:rPr lang="en-US" sz="2800" dirty="0" err="1"/>
              <a:t>octombrie</a:t>
            </a:r>
            <a:r>
              <a:rPr lang="en-US" sz="2800" dirty="0"/>
              <a:t> 2025</a:t>
            </a:r>
          </a:p>
          <a:p>
            <a:r>
              <a:rPr lang="en-US" sz="2800" dirty="0" err="1"/>
              <a:t>Clasele</a:t>
            </a:r>
            <a:r>
              <a:rPr lang="en-US" sz="2800" dirty="0"/>
              <a:t> I B, I D, III C/ </a:t>
            </a:r>
            <a:r>
              <a:rPr lang="en-US" sz="2800" dirty="0" err="1"/>
              <a:t>Liceul</a:t>
            </a:r>
            <a:r>
              <a:rPr lang="en-US" sz="2800" dirty="0"/>
              <a:t> </a:t>
            </a:r>
            <a:r>
              <a:rPr lang="en-US" sz="2800" dirty="0" err="1"/>
              <a:t>Teoretic</a:t>
            </a:r>
            <a:r>
              <a:rPr lang="en-US" sz="2800" dirty="0"/>
              <a:t> “Lucian Blaga” Constan</a:t>
            </a:r>
            <a:r>
              <a:rPr lang="ro-RO" sz="2800" dirty="0"/>
              <a:t>ța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0340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D987B7-0220-1E24-5D63-0041994306D5}"/>
              </a:ext>
            </a:extLst>
          </p:cNvPr>
          <p:cNvSpPr txBox="1"/>
          <p:nvPr/>
        </p:nvSpPr>
        <p:spPr>
          <a:xfrm>
            <a:off x="800099" y="1132124"/>
            <a:ext cx="10620570" cy="3449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</a:rPr>
              <a:t>Scopul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3">
                    <a:lumMod val="50000"/>
                  </a:schemeClr>
                </a:solidFill>
              </a:rPr>
              <a:t>călătoriei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 : 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•	</a:t>
            </a:r>
            <a:r>
              <a:rPr lang="en-US" sz="3200" b="1" dirty="0" err="1"/>
              <a:t>Inițierea</a:t>
            </a:r>
            <a:r>
              <a:rPr lang="en-US" sz="3200" b="1" dirty="0"/>
              <a:t> </a:t>
            </a:r>
            <a:r>
              <a:rPr lang="en-US" sz="3200" b="1" dirty="0" err="1"/>
              <a:t>elevilor</a:t>
            </a:r>
            <a:r>
              <a:rPr lang="en-US" sz="3200" b="1" dirty="0"/>
              <a:t> </a:t>
            </a:r>
            <a:r>
              <a:rPr lang="en-US" sz="3200" b="1" dirty="0" err="1"/>
              <a:t>în</a:t>
            </a:r>
            <a:r>
              <a:rPr lang="en-US" sz="3200" b="1" dirty="0"/>
              <a:t> </a:t>
            </a:r>
            <a:r>
              <a:rPr lang="en-US" sz="3200" b="1" dirty="0" err="1"/>
              <a:t>meșteșugurile</a:t>
            </a:r>
            <a:r>
              <a:rPr lang="en-US" sz="3200" b="1" dirty="0"/>
              <a:t> </a:t>
            </a:r>
            <a:r>
              <a:rPr lang="en-US" sz="3200" b="1" dirty="0" err="1"/>
              <a:t>tradiționale</a:t>
            </a:r>
            <a:r>
              <a:rPr lang="en-US" sz="3200" b="1" dirty="0"/>
              <a:t> (</a:t>
            </a:r>
            <a:r>
              <a:rPr lang="en-US" sz="3200" b="1" dirty="0" err="1"/>
              <a:t>prelucrarea</a:t>
            </a:r>
            <a:r>
              <a:rPr lang="en-US" sz="3200" b="1" dirty="0"/>
              <a:t> </a:t>
            </a:r>
            <a:r>
              <a:rPr lang="en-US" sz="3200" b="1" dirty="0" err="1"/>
              <a:t>lemnului</a:t>
            </a:r>
            <a:r>
              <a:rPr lang="en-US" sz="3200" b="1" dirty="0"/>
              <a:t>; </a:t>
            </a:r>
            <a:r>
              <a:rPr lang="en-US" sz="3200" b="1" dirty="0" err="1"/>
              <a:t>confecționarea</a:t>
            </a:r>
            <a:r>
              <a:rPr lang="en-US" sz="3200" b="1" dirty="0"/>
              <a:t> </a:t>
            </a:r>
            <a:r>
              <a:rPr lang="en-US" sz="3200" b="1" dirty="0" err="1"/>
              <a:t>jucăriilor</a:t>
            </a:r>
            <a:r>
              <a:rPr lang="en-US" sz="3200" b="1" dirty="0"/>
              <a:t> din </a:t>
            </a:r>
            <a:r>
              <a:rPr lang="en-US" sz="3200" b="1" dirty="0" err="1"/>
              <a:t>lemn</a:t>
            </a:r>
            <a:r>
              <a:rPr lang="en-US" sz="3200" b="1" dirty="0"/>
              <a:t>)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•	</a:t>
            </a:r>
            <a:r>
              <a:rPr lang="en-US" sz="3200" b="1" dirty="0" err="1"/>
              <a:t>Familiarizarea</a:t>
            </a:r>
            <a:r>
              <a:rPr lang="en-US" sz="3200" b="1" dirty="0"/>
              <a:t> </a:t>
            </a:r>
            <a:r>
              <a:rPr lang="en-US" sz="3200" b="1" dirty="0" err="1"/>
              <a:t>elevilor</a:t>
            </a:r>
            <a:r>
              <a:rPr lang="en-US" sz="3200" b="1" dirty="0"/>
              <a:t> cu </a:t>
            </a:r>
            <a:r>
              <a:rPr lang="en-US" sz="3200" b="1" dirty="0" err="1"/>
              <a:t>viața</a:t>
            </a:r>
            <a:r>
              <a:rPr lang="en-US" sz="3200" b="1" dirty="0"/>
              <a:t> </a:t>
            </a:r>
            <a:r>
              <a:rPr lang="en-US" sz="3200" b="1" dirty="0" err="1"/>
              <a:t>satului</a:t>
            </a:r>
            <a:r>
              <a:rPr lang="en-US" sz="3200" b="1" dirty="0"/>
              <a:t> </a:t>
            </a:r>
            <a:r>
              <a:rPr lang="en-US" sz="3200" b="1" dirty="0" err="1"/>
              <a:t>românesc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66897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2F2071-386F-439F-9597-81E4A7510840}"/>
              </a:ext>
            </a:extLst>
          </p:cNvPr>
          <p:cNvSpPr txBox="1"/>
          <p:nvPr/>
        </p:nvSpPr>
        <p:spPr>
          <a:xfrm>
            <a:off x="100304" y="188272"/>
            <a:ext cx="60975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Fabrica de </a:t>
            </a:r>
            <a:r>
              <a:rPr lang="en-US" sz="3200" b="1" dirty="0" err="1">
                <a:solidFill>
                  <a:srgbClr val="FFFF00"/>
                </a:solidFill>
              </a:rPr>
              <a:t>jucării</a:t>
            </a:r>
            <a:r>
              <a:rPr lang="en-US" sz="3200" b="1" dirty="0">
                <a:solidFill>
                  <a:srgbClr val="FFFF00"/>
                </a:solidFill>
              </a:rPr>
              <a:t> LEMNIKO (com. Dascălu, </a:t>
            </a:r>
            <a:r>
              <a:rPr lang="en-US" sz="3200" b="1" dirty="0" err="1">
                <a:solidFill>
                  <a:srgbClr val="FFFF00"/>
                </a:solidFill>
              </a:rPr>
              <a:t>jud</a:t>
            </a:r>
            <a:r>
              <a:rPr lang="en-US" sz="3200" b="1" dirty="0">
                <a:solidFill>
                  <a:srgbClr val="FFFF00"/>
                </a:solidFill>
              </a:rPr>
              <a:t>. Ilfov)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9D5BC8-D17B-2326-DC82-71DE77A40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20" y="1353948"/>
            <a:ext cx="3787556" cy="2840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40E984-B8C4-FAAB-5262-6B53F4DAD8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50" b="22313"/>
          <a:stretch>
            <a:fillRect/>
          </a:stretch>
        </p:blipFill>
        <p:spPr>
          <a:xfrm>
            <a:off x="7422182" y="309960"/>
            <a:ext cx="3256384" cy="31190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DE2202-1879-FFE0-9674-71548E5F8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492" y="4283073"/>
            <a:ext cx="3256384" cy="24422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4EBAA0C-C60B-120A-3258-259FC1EFBE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551" r="12832"/>
          <a:stretch>
            <a:fillRect/>
          </a:stretch>
        </p:blipFill>
        <p:spPr>
          <a:xfrm>
            <a:off x="7875039" y="4095265"/>
            <a:ext cx="4096628" cy="25357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059A767-B437-98A1-DF62-DCE1321F16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9876" y="2317307"/>
            <a:ext cx="3578536" cy="268390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9AC346A-0B5E-4B14-5640-C1AF70405048}"/>
              </a:ext>
            </a:extLst>
          </p:cNvPr>
          <p:cNvSpPr txBox="1"/>
          <p:nvPr/>
        </p:nvSpPr>
        <p:spPr>
          <a:xfrm>
            <a:off x="4348065" y="5122506"/>
            <a:ext cx="33590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dirty="0"/>
              <a:t>Elevii au pictat jucării din lemn, pe care      le-au păstrat ca amintire</a:t>
            </a:r>
            <a:r>
              <a:rPr lang="ro-RO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096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D6C55C-06FB-F699-7FB3-387240DA2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9" y="3566820"/>
            <a:ext cx="4096211" cy="30789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99154D-E2B6-E1BE-A1AE-3B7524FB5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47" y="1014702"/>
            <a:ext cx="4260980" cy="31957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0C53AD-29BE-B1DB-8E70-6C8B744D05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054" b="12172"/>
          <a:stretch>
            <a:fillRect/>
          </a:stretch>
        </p:blipFill>
        <p:spPr>
          <a:xfrm>
            <a:off x="4422027" y="526012"/>
            <a:ext cx="4283536" cy="2305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A643CA-16F2-81BB-7CB0-51D6A346DA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7509" y="212270"/>
            <a:ext cx="3654491" cy="27408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DDAA24-1712-8872-AB27-40A28D3CC3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2787"/>
          <a:stretch>
            <a:fillRect/>
          </a:stretch>
        </p:blipFill>
        <p:spPr>
          <a:xfrm>
            <a:off x="5683389" y="2953138"/>
            <a:ext cx="3790848" cy="3902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3FE5B4-0B9A-1183-0C74-B46319E9C2E5}"/>
              </a:ext>
            </a:extLst>
          </p:cNvPr>
          <p:cNvSpPr txBox="1"/>
          <p:nvPr/>
        </p:nvSpPr>
        <p:spPr>
          <a:xfrm>
            <a:off x="9621925" y="3072348"/>
            <a:ext cx="22953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000" dirty="0"/>
              <a:t>Au aflat informații despre meseria de tâmplar, de la începuturile ei până în prezent.</a:t>
            </a:r>
          </a:p>
          <a:p>
            <a:pPr algn="ctr"/>
            <a:endParaRPr lang="ro-RO" sz="2000" dirty="0"/>
          </a:p>
          <a:p>
            <a:pPr algn="ctr"/>
            <a:r>
              <a:rPr lang="ro-RO" sz="2000" dirty="0">
                <a:solidFill>
                  <a:srgbClr val="FFFF00"/>
                </a:solidFill>
              </a:rPr>
              <a:t>S-au bucurat urmărind demonstrația fabricării unei mașinuțe din lemn.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67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767729-5F00-659E-A673-E8891AD68ABE}"/>
              </a:ext>
            </a:extLst>
          </p:cNvPr>
          <p:cNvSpPr txBox="1"/>
          <p:nvPr/>
        </p:nvSpPr>
        <p:spPr>
          <a:xfrm>
            <a:off x="333571" y="258539"/>
            <a:ext cx="73175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solidFill>
                  <a:srgbClr val="FFFF00"/>
                </a:solidFill>
              </a:rPr>
              <a:t>Muzeul Satului “Dimitrie Gusti” București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CBCD4C-AF90-09ED-52AF-F39F26EC7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480" y="945057"/>
            <a:ext cx="4737296" cy="2665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E94790-E9B5-3B08-86A3-6DDBFE20E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13" y="1903444"/>
            <a:ext cx="2435290" cy="3247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F30D03-C119-4053-CB46-7C3A2670F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3703" y="3705850"/>
            <a:ext cx="4639606" cy="30356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E6C64C-E946-5052-4ADD-77AC0F952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1187" y="1087016"/>
            <a:ext cx="3365241" cy="25239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B139F5-338E-2677-2B54-A6875A6E37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6059" b="18073"/>
          <a:stretch>
            <a:fillRect/>
          </a:stretch>
        </p:blipFill>
        <p:spPr>
          <a:xfrm>
            <a:off x="7838192" y="3610947"/>
            <a:ext cx="3365242" cy="246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81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F5D4B8-CDAF-4B42-1E79-DB825548A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159" y="466529"/>
            <a:ext cx="4503576" cy="33776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87AF0A-08BC-FC67-394C-ED513A5A3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918" y="466529"/>
            <a:ext cx="4503576" cy="33776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BDAFFA-1CC3-23DC-B91B-A9B6B936E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240" y="3968940"/>
            <a:ext cx="6646508" cy="2833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AC9D02-6E99-E9ED-B4B3-D4C2F21D8B2D}"/>
              </a:ext>
            </a:extLst>
          </p:cNvPr>
          <p:cNvSpPr txBox="1"/>
          <p:nvPr/>
        </p:nvSpPr>
        <p:spPr>
          <a:xfrm>
            <a:off x="9199984" y="4282751"/>
            <a:ext cx="18567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dirty="0"/>
              <a:t>VOM REVENI CU DRAG!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032032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{8D3E84D9-14B8-4A28-9952-8DEE5DA1FF4B}TF6e1c0bd6-43b7-4cba-aa12-42a6446060543808456b-f923f033e399</Template>
  <TotalTime>96</TotalTime>
  <Words>123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Berlin</vt:lpstr>
      <vt:lpstr>„Povestind despre tradițiile românești”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Camelia Soptelea</dc:creator>
  <cp:lastModifiedBy>Camelia Soptelea</cp:lastModifiedBy>
  <cp:revision>12</cp:revision>
  <dcterms:created xsi:type="dcterms:W3CDTF">2025-11-07T18:28:15Z</dcterms:created>
  <dcterms:modified xsi:type="dcterms:W3CDTF">2025-11-07T20:04:56Z</dcterms:modified>
</cp:coreProperties>
</file>